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31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5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FF3BC2-957E-48DA-B7F9-9519FCDA15BC}" type="datetimeFigureOut">
              <a:rPr kumimoji="1" lang="ja-JP" altLang="en-US" smtClean="0"/>
              <a:t>2025/8/14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DD8317-15B5-4685-BBB3-73837AF569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3085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7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38" name="ノート プレースホル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19302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7" descr="mlit_top"/>
          <p:cNvPicPr>
            <a:picLocks noChangeAspect="1" noChangeArrowheads="1"/>
          </p:cNvPicPr>
          <p:nvPr userDrawn="1"/>
        </p:nvPicPr>
        <p:blipFill>
          <a:blip r:embed="rId2"/>
          <a:srcRect t="62230"/>
          <a:stretch>
            <a:fillRect/>
          </a:stretch>
        </p:blipFill>
        <p:spPr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9" name="Rectangle 9"/>
          <p:cNvSpPr>
            <a:spLocks noChangeArrowheads="1"/>
          </p:cNvSpPr>
          <p:nvPr userDrawn="1"/>
        </p:nvSpPr>
        <p:spPr>
          <a:xfrm>
            <a:off x="1692275" y="3284538"/>
            <a:ext cx="7451725" cy="73025"/>
          </a:xfrm>
          <a:prstGeom prst="rect">
            <a:avLst/>
          </a:prstGeom>
          <a:solidFill>
            <a:srgbClr val="0066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pic>
        <p:nvPicPr>
          <p:cNvPr id="1040" name="Picture 11"/>
          <p:cNvPicPr>
            <a:picLocks noChangeAspect="1" noChangeArrowheads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051550"/>
            <a:ext cx="212407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1" name="Text Box 12"/>
          <p:cNvSpPr txBox="1">
            <a:spLocks noChangeArrowheads="1"/>
          </p:cNvSpPr>
          <p:nvPr userDrawn="1"/>
        </p:nvSpPr>
        <p:spPr>
          <a:xfrm>
            <a:off x="0" y="6524625"/>
            <a:ext cx="36369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1200" i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</a:rPr>
              <a:t>Ministry of Land, Infrastructure, Transport and Tourism</a:t>
            </a:r>
          </a:p>
        </p:txBody>
      </p:sp>
      <p:sp>
        <p:nvSpPr>
          <p:cNvPr id="10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0" y="2133600"/>
            <a:ext cx="752475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104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4F607-F250-4CA0-B172-51F4A043C06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5960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00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1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2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8F75D-4054-4194-9E16-B95A83B3FD1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5311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0"/>
            <a:ext cx="2171700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06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362700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AC0CA1-AD97-4A27-B5B9-70F0D04D2E5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50380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49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0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1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2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0B1645-F232-43D0-932B-13AEF61925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08887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5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5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01D42-8670-49C3-B914-5510ED3ED23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73998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61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2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F8C81-BB8C-49CF-B066-4DD1425E20A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19433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7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68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6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70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71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7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CE5586-F478-46C2-9089-3059D35257E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96965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7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30502-1072-43A7-8171-3C52C146C45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9881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2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782A27-AE61-4E55-9BFA-820D1A2471E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32126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86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87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88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9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0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BEF53A-7E09-4B36-B443-B076210191E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42593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9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109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9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DDDDC-3EB9-4400-A43C-8CF33903AE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58132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fld id="{5A995954-F03C-4017-B23B-23A7AE30BD8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grpSp>
        <p:nvGrpSpPr>
          <p:cNvPr id="1029" name="Group 18"/>
          <p:cNvGrpSpPr/>
          <p:nvPr userDrawn="1"/>
        </p:nvGrpSpPr>
        <p:grpSpPr>
          <a:xfrm>
            <a:off x="0" y="0"/>
            <a:ext cx="9144000" cy="546100"/>
            <a:chOff x="0" y="0"/>
            <a:chExt cx="5760" cy="344"/>
          </a:xfrm>
        </p:grpSpPr>
        <p:pic>
          <p:nvPicPr>
            <p:cNvPr id="1030" name="Picture 9" descr="mlit_top"/>
            <p:cNvPicPr>
              <a:picLocks noChangeAspect="1" noChangeArrowheads="1"/>
            </p:cNvPicPr>
            <p:nvPr userDrawn="1"/>
          </p:nvPicPr>
          <p:blipFill>
            <a:blip r:embed="rId13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031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032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4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33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5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34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5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03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0199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36" name="Picture 14"/>
          <p:cNvPicPr>
            <a:picLocks noChangeAspect="1" noChangeArrowheads="1"/>
          </p:cNvPicPr>
          <p:nvPr userDrawn="1"/>
        </p:nvPicPr>
        <p:blipFill>
          <a:blip r:embed="rId16"/>
          <a:srcRect t="3670"/>
          <a:stretch>
            <a:fillRect/>
          </a:stretch>
        </p:blipFill>
        <p:spPr>
          <a:xfrm>
            <a:off x="7593013" y="0"/>
            <a:ext cx="1550987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22212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ev-pc.or.jp/newest/ev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5.png"/><Relationship Id="rId4" Type="http://schemas.openxmlformats.org/officeDocument/2006/relationships/hyperlink" Target="https://www.cev-pc.or.jp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3" name="Rectangle 2"/>
          <p:cNvSpPr txBox="1">
            <a:spLocks noChangeArrowheads="1"/>
          </p:cNvSpPr>
          <p:nvPr/>
        </p:nvSpPr>
        <p:spPr>
          <a:xfrm>
            <a:off x="91456" y="0"/>
            <a:ext cx="7172143" cy="580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j-cs"/>
              </a:rPr>
              <a:t>知名町電気自動車等導入促進事業　　　　　　　　　</a:t>
            </a:r>
            <a:endParaRPr kumimoji="1" lang="en-US" altLang="ja-JP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j-cs"/>
            </a:endParaRPr>
          </a:p>
        </p:txBody>
      </p:sp>
      <p:grpSp>
        <p:nvGrpSpPr>
          <p:cNvPr id="1124" name="グループ化 11"/>
          <p:cNvGrpSpPr/>
          <p:nvPr/>
        </p:nvGrpSpPr>
        <p:grpSpPr>
          <a:xfrm>
            <a:off x="54007" y="3068992"/>
            <a:ext cx="9027499" cy="3727427"/>
            <a:chOff x="-13706" y="5792135"/>
            <a:chExt cx="5769302" cy="2252021"/>
          </a:xfrm>
        </p:grpSpPr>
        <p:sp>
          <p:nvSpPr>
            <p:cNvPr id="1125" name="角丸四角形 44"/>
            <p:cNvSpPr/>
            <p:nvPr/>
          </p:nvSpPr>
          <p:spPr>
            <a:xfrm>
              <a:off x="-13706" y="5793754"/>
              <a:ext cx="5769302" cy="2250402"/>
            </a:xfrm>
            <a:prstGeom prst="roundRect">
              <a:avLst>
                <a:gd name="adj" fmla="val 3342"/>
              </a:avLst>
            </a:prstGeom>
            <a:solidFill>
              <a:srgbClr val="9EDBB9">
                <a:alpha val="30000"/>
              </a:srgbClr>
            </a:solidFill>
            <a:ln w="25400">
              <a:solidFill>
                <a:srgbClr val="92D050"/>
              </a:solidFill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t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１．実施</a:t>
              </a:r>
              <a:r>
                <a:rPr kumimoji="1" lang="en-US" altLang="ja-JP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内容</a:t>
              </a: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（事業費＝ （１）</a:t>
              </a:r>
              <a:r>
                <a:rPr kumimoji="1" lang="en-US" altLang="ja-JP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+</a:t>
              </a: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（２）＝</a:t>
              </a:r>
              <a:r>
                <a:rPr kumimoji="1" lang="en-US" altLang="ja-JP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3,000</a:t>
              </a: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千円）</a:t>
              </a:r>
              <a:endPara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　⑴　電気自動車購入補助（新規登録のみ）　　　</a:t>
              </a:r>
              <a:endPara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　　　　１台３００千円　</a:t>
              </a:r>
              <a:r>
                <a:rPr kumimoji="1" lang="en-US" altLang="ja-JP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×</a:t>
              </a: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　９件　＝</a:t>
              </a:r>
              <a:r>
                <a:rPr kumimoji="1" lang="en-US" altLang="ja-JP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2,700</a:t>
              </a: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千円</a:t>
              </a:r>
              <a:endPara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　⑵　電動バイク購入補助（新規登録のみ）</a:t>
              </a:r>
              <a:endPara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　　　　</a:t>
              </a:r>
              <a:r>
                <a:rPr kumimoji="1" lang="en-US" altLang="ja-JP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1</a:t>
              </a: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台５０千円　　</a:t>
              </a:r>
              <a:r>
                <a:rPr kumimoji="1" lang="en-US" altLang="ja-JP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×</a:t>
              </a: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　６件　＝３００千円</a:t>
              </a:r>
              <a:endPara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　</a:t>
              </a: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２．参考データ等</a:t>
              </a:r>
              <a:endPara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　　　対象車種については、経済産業省が実施する「クリーンエネルギー自動車導入促進補助金」の対象車種とする。</a:t>
              </a:r>
              <a:endPara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　　　</a:t>
              </a:r>
              <a:r>
                <a:rPr kumimoji="1" lang="en-US" altLang="ja-JP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URL</a:t>
              </a: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 ：</a:t>
              </a:r>
              <a:r>
                <a:rPr kumimoji="1" lang="en-US" altLang="ja-JP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 </a:t>
              </a:r>
              <a:r>
                <a:rPr kumimoji="1" lang="en-US" altLang="ja-JP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  <a:hlinkClick r:id="rId3"/>
                </a:rPr>
                <a:t>https://www.cev-pc.or.jp/newest/ev.html</a:t>
              </a:r>
              <a:endPara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　　　補助対象車種一覧及び補助金額</a:t>
              </a:r>
              <a:r>
                <a:rPr kumimoji="1" lang="en-US" altLang="ja-JP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 </a:t>
              </a: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（クリーンエネルギー自動車導入促進補助金）</a:t>
              </a:r>
              <a:r>
                <a:rPr kumimoji="1" lang="en-US" altLang="ja-JP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    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       URL : </a:t>
              </a:r>
              <a:r>
                <a:rPr kumimoji="1" lang="en-US" altLang="ja-JP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  <a:hlinkClick r:id="rId4"/>
                </a:rPr>
                <a:t>https://www.cev-pc.or.jp/</a:t>
              </a:r>
              <a:endPara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　　　</a:t>
              </a:r>
              <a:r>
                <a:rPr kumimoji="1" lang="en-US" altLang="ja-JP" sz="1400" b="1" i="0" u="sng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※</a:t>
              </a:r>
              <a:r>
                <a:rPr kumimoji="1" lang="ja-JP" altLang="en-US" sz="1400" b="1" i="0" u="sng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国・県の補助金とも併用可能</a:t>
              </a:r>
              <a:endParaRPr kumimoji="1" lang="ja-JP" altLang="en-US" sz="105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endParaRPr>
            </a:p>
          </p:txBody>
        </p:sp>
        <p:sp>
          <p:nvSpPr>
            <p:cNvPr id="1126" name="角丸四角形 45"/>
            <p:cNvSpPr/>
            <p:nvPr/>
          </p:nvSpPr>
          <p:spPr>
            <a:xfrm>
              <a:off x="-13559" y="5792135"/>
              <a:ext cx="805242" cy="17400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5306" tIns="32653" rIns="65306" bIns="32653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事業内容</a:t>
              </a:r>
            </a:p>
          </p:txBody>
        </p:sp>
      </p:grpSp>
      <p:sp>
        <p:nvSpPr>
          <p:cNvPr id="1131" name="図形 24"/>
          <p:cNvSpPr/>
          <p:nvPr/>
        </p:nvSpPr>
        <p:spPr>
          <a:xfrm>
            <a:off x="54007" y="738068"/>
            <a:ext cx="9030262" cy="792000"/>
          </a:xfrm>
          <a:prstGeom prst="roundRect">
            <a:avLst>
              <a:gd name="adj" fmla="val 10868"/>
            </a:avLst>
          </a:prstGeom>
          <a:solidFill>
            <a:schemeClr val="accent5">
              <a:alpha val="37000"/>
            </a:schemeClr>
          </a:solidFill>
          <a:ln w="25400" cap="flat" cmpd="sng" algn="ctr">
            <a:solidFill>
              <a:srgbClr val="92D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ja-JP" altLang="en-US"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・　本町在住の住民および事業者に対し、電気自動車等（電気自動車及び電動バイク）を購入する際の費用の一部を補助する。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　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130" name="角丸四角形 20"/>
          <p:cNvSpPr/>
          <p:nvPr/>
        </p:nvSpPr>
        <p:spPr>
          <a:xfrm>
            <a:off x="54007" y="574350"/>
            <a:ext cx="1260000" cy="288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63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事業概要</a:t>
            </a:r>
          </a:p>
        </p:txBody>
      </p:sp>
      <p:sp>
        <p:nvSpPr>
          <p:cNvPr id="1133" name="図形 26"/>
          <p:cNvSpPr/>
          <p:nvPr/>
        </p:nvSpPr>
        <p:spPr>
          <a:xfrm>
            <a:off x="56769" y="1772816"/>
            <a:ext cx="9027499" cy="1224136"/>
          </a:xfrm>
          <a:prstGeom prst="roundRect">
            <a:avLst>
              <a:gd name="adj" fmla="val 8418"/>
            </a:avLst>
          </a:prstGeom>
          <a:solidFill>
            <a:schemeClr val="accent5">
              <a:alpha val="37000"/>
            </a:schemeClr>
          </a:solidFill>
          <a:ln w="25400" cap="flat" cmpd="sng" algn="ctr">
            <a:solidFill>
              <a:srgbClr val="92D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ja-JP" altLang="en-US"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・　ゼロカーボンアイランドおきのえらぶ事業において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EV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の導入を促進している。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ja-JP" altLang="en-US"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・　行政関係施設に対する事業が主であるため、住民の意識醸成に課題がある。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ja-JP" altLang="en-US"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・　本事業を実施することにより、脱炭素に関する町民意識の醸成を図ると共に環境貢献につながる。</a:t>
            </a:r>
          </a:p>
        </p:txBody>
      </p:sp>
      <p:sp>
        <p:nvSpPr>
          <p:cNvPr id="1132" name="角丸四角形 25"/>
          <p:cNvSpPr/>
          <p:nvPr/>
        </p:nvSpPr>
        <p:spPr>
          <a:xfrm>
            <a:off x="54007" y="1594652"/>
            <a:ext cx="2501769" cy="288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63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現状・課題及び事業効果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7524328" y="-99392"/>
            <a:ext cx="1728192" cy="3999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30215011-C21D-494D-A5C3-46B83D1EA5E8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36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6712" y="3068991"/>
            <a:ext cx="3431878" cy="250956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2491136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274</Words>
  <Application>Microsoft Office PowerPoint</Application>
  <PresentationFormat>画面に合わせる (4:3)</PresentationFormat>
  <Paragraphs>24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HGP創英角ｺﾞｼｯｸUB</vt:lpstr>
      <vt:lpstr>游ゴシック</vt:lpstr>
      <vt:lpstr>Arial</vt:lpstr>
      <vt:lpstr>Times New Roman</vt:lpstr>
      <vt:lpstr>標準デザイン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企画振興課10</dc:creator>
  <cp:lastModifiedBy>企画振興課10</cp:lastModifiedBy>
  <cp:revision>1</cp:revision>
  <dcterms:created xsi:type="dcterms:W3CDTF">2025-08-14T02:06:37Z</dcterms:created>
  <dcterms:modified xsi:type="dcterms:W3CDTF">2025-08-14T02:07:42Z</dcterms:modified>
</cp:coreProperties>
</file>